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</p:sldMasterIdLst>
  <p:notesMasterIdLst>
    <p:notesMasterId r:id="rId38"/>
  </p:notesMasterIdLst>
  <p:sldIdLst>
    <p:sldId id="256" r:id="rId14"/>
    <p:sldId id="282" r:id="rId15"/>
    <p:sldId id="283" r:id="rId16"/>
    <p:sldId id="284" r:id="rId17"/>
    <p:sldId id="297" r:id="rId18"/>
    <p:sldId id="303" r:id="rId19"/>
    <p:sldId id="285" r:id="rId20"/>
    <p:sldId id="287" r:id="rId21"/>
    <p:sldId id="286" r:id="rId22"/>
    <p:sldId id="279" r:id="rId23"/>
    <p:sldId id="280" r:id="rId24"/>
    <p:sldId id="288" r:id="rId25"/>
    <p:sldId id="268" r:id="rId26"/>
    <p:sldId id="267" r:id="rId27"/>
    <p:sldId id="298" r:id="rId28"/>
    <p:sldId id="299" r:id="rId29"/>
    <p:sldId id="301" r:id="rId30"/>
    <p:sldId id="290" r:id="rId31"/>
    <p:sldId id="300" r:id="rId32"/>
    <p:sldId id="291" r:id="rId33"/>
    <p:sldId id="292" r:id="rId34"/>
    <p:sldId id="278" r:id="rId35"/>
    <p:sldId id="293" r:id="rId36"/>
    <p:sldId id="294" r:id="rId3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24" autoAdjust="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9DE743-CFDE-4E52-BF93-66954F712FAB}" type="doc">
      <dgm:prSet loTypeId="urn:microsoft.com/office/officeart/2005/8/layout/gear1" loCatId="process" qsTypeId="urn:microsoft.com/office/officeart/2005/8/quickstyle/simple4" qsCatId="simple" csTypeId="urn:microsoft.com/office/officeart/2005/8/colors/colorful2" csCatId="colorful" phldr="1"/>
      <dgm:spPr/>
    </dgm:pt>
    <dgm:pt modelId="{0C5609AF-DBFE-4CF7-AF7A-534594BB1C3E}">
      <dgm:prSet phldrT="[テキスト]"/>
      <dgm:spPr/>
      <dgm:t>
        <a:bodyPr/>
        <a:lstStyle/>
        <a:p>
          <a:endParaRPr kumimoji="1" lang="ja-JP" altLang="en-US" dirty="0"/>
        </a:p>
      </dgm:t>
    </dgm:pt>
    <dgm:pt modelId="{212E3B72-BCFC-439B-8D63-764C0A3378E1}" type="parTrans" cxnId="{1F33AADD-7A7F-4876-84E7-023DD7C9D72E}">
      <dgm:prSet/>
      <dgm:spPr/>
      <dgm:t>
        <a:bodyPr/>
        <a:lstStyle/>
        <a:p>
          <a:endParaRPr kumimoji="1" lang="ja-JP" altLang="en-US"/>
        </a:p>
      </dgm:t>
    </dgm:pt>
    <dgm:pt modelId="{2ED4F7A7-A4E1-4583-AF98-BBBD5A507793}" type="sibTrans" cxnId="{1F33AADD-7A7F-4876-84E7-023DD7C9D72E}">
      <dgm:prSet/>
      <dgm:spPr/>
      <dgm:t>
        <a:bodyPr/>
        <a:lstStyle/>
        <a:p>
          <a:endParaRPr kumimoji="1" lang="ja-JP" altLang="en-US"/>
        </a:p>
      </dgm:t>
    </dgm:pt>
    <dgm:pt modelId="{EBCB902D-ACE6-4580-B356-F926C6A8DAD2}">
      <dgm:prSet phldrT="[テキスト]"/>
      <dgm:spPr/>
      <dgm:t>
        <a:bodyPr/>
        <a:lstStyle/>
        <a:p>
          <a:endParaRPr kumimoji="1" lang="ja-JP" altLang="en-US" dirty="0">
            <a:latin typeface="HGP創英角ｺﾞｼｯｸUB" pitchFamily="50" charset="-128"/>
            <a:ea typeface="HGP創英角ｺﾞｼｯｸUB" pitchFamily="50" charset="-128"/>
          </a:endParaRPr>
        </a:p>
      </dgm:t>
    </dgm:pt>
    <dgm:pt modelId="{289495D1-DFBA-42BA-B2F1-73FFC0C0B797}" type="parTrans" cxnId="{822A0DA5-1862-4675-82BA-15C92888AE7D}">
      <dgm:prSet/>
      <dgm:spPr/>
      <dgm:t>
        <a:bodyPr/>
        <a:lstStyle/>
        <a:p>
          <a:endParaRPr kumimoji="1" lang="ja-JP" altLang="en-US"/>
        </a:p>
      </dgm:t>
    </dgm:pt>
    <dgm:pt modelId="{F4D82822-DA74-464A-B6C8-FA4AD7F46B80}" type="sibTrans" cxnId="{822A0DA5-1862-4675-82BA-15C92888AE7D}">
      <dgm:prSet/>
      <dgm:spPr/>
      <dgm:t>
        <a:bodyPr/>
        <a:lstStyle/>
        <a:p>
          <a:endParaRPr kumimoji="1" lang="ja-JP" altLang="en-US"/>
        </a:p>
      </dgm:t>
    </dgm:pt>
    <dgm:pt modelId="{55FF7CC1-E808-4356-9B97-715979F97A88}">
      <dgm:prSet phldrT="[テキスト]"/>
      <dgm:spPr/>
      <dgm:t>
        <a:bodyPr/>
        <a:lstStyle/>
        <a:p>
          <a:endParaRPr kumimoji="1" lang="ja-JP" altLang="en-US" dirty="0"/>
        </a:p>
      </dgm:t>
    </dgm:pt>
    <dgm:pt modelId="{1EE445DC-9367-4591-B4E3-65A93088FE33}" type="parTrans" cxnId="{28225104-3C86-413D-83EB-E7EA2D826197}">
      <dgm:prSet/>
      <dgm:spPr/>
      <dgm:t>
        <a:bodyPr/>
        <a:lstStyle/>
        <a:p>
          <a:endParaRPr kumimoji="1" lang="ja-JP" altLang="en-US"/>
        </a:p>
      </dgm:t>
    </dgm:pt>
    <dgm:pt modelId="{5D78538B-C262-430A-BCBD-D86EE68DEA1D}" type="sibTrans" cxnId="{28225104-3C86-413D-83EB-E7EA2D826197}">
      <dgm:prSet/>
      <dgm:spPr/>
      <dgm:t>
        <a:bodyPr/>
        <a:lstStyle/>
        <a:p>
          <a:endParaRPr kumimoji="1" lang="ja-JP" altLang="en-US"/>
        </a:p>
      </dgm:t>
    </dgm:pt>
    <dgm:pt modelId="{00A48786-3466-466D-96CE-6D3862DD0865}" type="pres">
      <dgm:prSet presAssocID="{E99DE743-CFDE-4E52-BF93-66954F712FA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DA8FA2E-288F-4243-B71B-033C6CA0906B}" type="pres">
      <dgm:prSet presAssocID="{0C5609AF-DBFE-4CF7-AF7A-534594BB1C3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C739CB5-FF3B-47D1-A1CF-4133ED5220B3}" type="pres">
      <dgm:prSet presAssocID="{0C5609AF-DBFE-4CF7-AF7A-534594BB1C3E}" presName="gear1srcNode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CD43D24E-0430-426C-BA07-F97646230AAF}" type="pres">
      <dgm:prSet presAssocID="{0C5609AF-DBFE-4CF7-AF7A-534594BB1C3E}" presName="gear1dstNode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6E65A63E-D5E3-4372-8878-709128C805D7}" type="pres">
      <dgm:prSet presAssocID="{EBCB902D-ACE6-4580-B356-F926C6A8DAD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DDABB43-B53A-407F-BD61-83E6D0069DBB}" type="pres">
      <dgm:prSet presAssocID="{EBCB902D-ACE6-4580-B356-F926C6A8DAD2}" presName="gear2srcNode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CE4DDB82-E2E0-4906-A94E-D56B58788781}" type="pres">
      <dgm:prSet presAssocID="{EBCB902D-ACE6-4580-B356-F926C6A8DAD2}" presName="gear2dstNode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EB8CA8AE-3368-4071-8D6F-4A5E8CF90217}" type="pres">
      <dgm:prSet presAssocID="{55FF7CC1-E808-4356-9B97-715979F97A88}" presName="gear3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0586F9AD-ED40-46E8-A05D-8B6F695AC085}" type="pres">
      <dgm:prSet presAssocID="{55FF7CC1-E808-4356-9B97-715979F97A8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96C5BF8-89B3-4368-8203-CCD2B2488F93}" type="pres">
      <dgm:prSet presAssocID="{55FF7CC1-E808-4356-9B97-715979F97A88}" presName="gear3srcNode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34A12B4B-786B-444F-A8C0-4FF3C491B4F6}" type="pres">
      <dgm:prSet presAssocID="{55FF7CC1-E808-4356-9B97-715979F97A88}" presName="gear3dstNode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BE60433B-5ADB-462D-8BAB-A73D63B56B8D}" type="pres">
      <dgm:prSet presAssocID="{2ED4F7A7-A4E1-4583-AF98-BBBD5A507793}" presName="connector1" presStyleLbl="sibTrans2D1" presStyleIdx="0" presStyleCnt="3"/>
      <dgm:spPr/>
      <dgm:t>
        <a:bodyPr/>
        <a:lstStyle/>
        <a:p>
          <a:endParaRPr kumimoji="1" lang="ja-JP" altLang="en-US"/>
        </a:p>
      </dgm:t>
    </dgm:pt>
    <dgm:pt modelId="{391DA0F0-698F-429B-8331-0E76938B7E9B}" type="pres">
      <dgm:prSet presAssocID="{F4D82822-DA74-464A-B6C8-FA4AD7F46B80}" presName="connector2" presStyleLbl="sibTrans2D1" presStyleIdx="1" presStyleCnt="3"/>
      <dgm:spPr/>
      <dgm:t>
        <a:bodyPr/>
        <a:lstStyle/>
        <a:p>
          <a:endParaRPr kumimoji="1" lang="ja-JP" altLang="en-US"/>
        </a:p>
      </dgm:t>
    </dgm:pt>
    <dgm:pt modelId="{E3D9051B-D950-47AD-8F46-EE5E2EF24A0E}" type="pres">
      <dgm:prSet presAssocID="{5D78538B-C262-430A-BCBD-D86EE68DEA1D}" presName="connector3" presStyleLbl="sibTrans2D1" presStyleIdx="2" presStyleCnt="3"/>
      <dgm:spPr/>
      <dgm:t>
        <a:bodyPr/>
        <a:lstStyle/>
        <a:p>
          <a:endParaRPr kumimoji="1" lang="ja-JP" altLang="en-US"/>
        </a:p>
      </dgm:t>
    </dgm:pt>
  </dgm:ptLst>
  <dgm:cxnLst>
    <dgm:cxn modelId="{B078B909-B02C-464A-9A30-BC95A23701B5}" type="presOf" srcId="{0C5609AF-DBFE-4CF7-AF7A-534594BB1C3E}" destId="{EC739CB5-FF3B-47D1-A1CF-4133ED5220B3}" srcOrd="1" destOrd="0" presId="urn:microsoft.com/office/officeart/2005/8/layout/gear1"/>
    <dgm:cxn modelId="{28225104-3C86-413D-83EB-E7EA2D826197}" srcId="{E99DE743-CFDE-4E52-BF93-66954F712FAB}" destId="{55FF7CC1-E808-4356-9B97-715979F97A88}" srcOrd="2" destOrd="0" parTransId="{1EE445DC-9367-4591-B4E3-65A93088FE33}" sibTransId="{5D78538B-C262-430A-BCBD-D86EE68DEA1D}"/>
    <dgm:cxn modelId="{30A44934-3199-4161-B85D-60277A0D3A74}" type="presOf" srcId="{55FF7CC1-E808-4356-9B97-715979F97A88}" destId="{EB8CA8AE-3368-4071-8D6F-4A5E8CF90217}" srcOrd="0" destOrd="0" presId="urn:microsoft.com/office/officeart/2005/8/layout/gear1"/>
    <dgm:cxn modelId="{6BFBA817-54F6-4ECB-900F-316765172681}" type="presOf" srcId="{55FF7CC1-E808-4356-9B97-715979F97A88}" destId="{0586F9AD-ED40-46E8-A05D-8B6F695AC085}" srcOrd="1" destOrd="0" presId="urn:microsoft.com/office/officeart/2005/8/layout/gear1"/>
    <dgm:cxn modelId="{9A011E30-52AF-4E50-BBC0-BC3717F62389}" type="presOf" srcId="{55FF7CC1-E808-4356-9B97-715979F97A88}" destId="{34A12B4B-786B-444F-A8C0-4FF3C491B4F6}" srcOrd="3" destOrd="0" presId="urn:microsoft.com/office/officeart/2005/8/layout/gear1"/>
    <dgm:cxn modelId="{1F33AADD-7A7F-4876-84E7-023DD7C9D72E}" srcId="{E99DE743-CFDE-4E52-BF93-66954F712FAB}" destId="{0C5609AF-DBFE-4CF7-AF7A-534594BB1C3E}" srcOrd="0" destOrd="0" parTransId="{212E3B72-BCFC-439B-8D63-764C0A3378E1}" sibTransId="{2ED4F7A7-A4E1-4583-AF98-BBBD5A507793}"/>
    <dgm:cxn modelId="{D8AEA354-35EE-48F6-B239-0806D9D5845A}" type="presOf" srcId="{EBCB902D-ACE6-4580-B356-F926C6A8DAD2}" destId="{ADDABB43-B53A-407F-BD61-83E6D0069DBB}" srcOrd="1" destOrd="0" presId="urn:microsoft.com/office/officeart/2005/8/layout/gear1"/>
    <dgm:cxn modelId="{509B939E-6EA8-4544-AD6C-E6403DEC8558}" type="presOf" srcId="{0C5609AF-DBFE-4CF7-AF7A-534594BB1C3E}" destId="{CD43D24E-0430-426C-BA07-F97646230AAF}" srcOrd="2" destOrd="0" presId="urn:microsoft.com/office/officeart/2005/8/layout/gear1"/>
    <dgm:cxn modelId="{27CAFB1A-D110-404D-A9DB-E71AA1325975}" type="presOf" srcId="{5D78538B-C262-430A-BCBD-D86EE68DEA1D}" destId="{E3D9051B-D950-47AD-8F46-EE5E2EF24A0E}" srcOrd="0" destOrd="0" presId="urn:microsoft.com/office/officeart/2005/8/layout/gear1"/>
    <dgm:cxn modelId="{8F99B13A-0EA1-4670-AECD-B24FAD70A9DE}" type="presOf" srcId="{2ED4F7A7-A4E1-4583-AF98-BBBD5A507793}" destId="{BE60433B-5ADB-462D-8BAB-A73D63B56B8D}" srcOrd="0" destOrd="0" presId="urn:microsoft.com/office/officeart/2005/8/layout/gear1"/>
    <dgm:cxn modelId="{BD498363-1B49-4DB3-94ED-A26B0FEB9252}" type="presOf" srcId="{EBCB902D-ACE6-4580-B356-F926C6A8DAD2}" destId="{CE4DDB82-E2E0-4906-A94E-D56B58788781}" srcOrd="2" destOrd="0" presId="urn:microsoft.com/office/officeart/2005/8/layout/gear1"/>
    <dgm:cxn modelId="{9D7C22DB-B9A1-4580-990B-3B5C52A48FA0}" type="presOf" srcId="{0C5609AF-DBFE-4CF7-AF7A-534594BB1C3E}" destId="{9DA8FA2E-288F-4243-B71B-033C6CA0906B}" srcOrd="0" destOrd="0" presId="urn:microsoft.com/office/officeart/2005/8/layout/gear1"/>
    <dgm:cxn modelId="{18781964-BA6C-46AA-B2FB-E8B74B498BF1}" type="presOf" srcId="{EBCB902D-ACE6-4580-B356-F926C6A8DAD2}" destId="{6E65A63E-D5E3-4372-8878-709128C805D7}" srcOrd="0" destOrd="0" presId="urn:microsoft.com/office/officeart/2005/8/layout/gear1"/>
    <dgm:cxn modelId="{157C5081-4569-4E15-8D50-79BE101956CB}" type="presOf" srcId="{F4D82822-DA74-464A-B6C8-FA4AD7F46B80}" destId="{391DA0F0-698F-429B-8331-0E76938B7E9B}" srcOrd="0" destOrd="0" presId="urn:microsoft.com/office/officeart/2005/8/layout/gear1"/>
    <dgm:cxn modelId="{C2AB3772-62D2-4ED0-B879-14A21516127F}" type="presOf" srcId="{E99DE743-CFDE-4E52-BF93-66954F712FAB}" destId="{00A48786-3466-466D-96CE-6D3862DD0865}" srcOrd="0" destOrd="0" presId="urn:microsoft.com/office/officeart/2005/8/layout/gear1"/>
    <dgm:cxn modelId="{822A0DA5-1862-4675-82BA-15C92888AE7D}" srcId="{E99DE743-CFDE-4E52-BF93-66954F712FAB}" destId="{EBCB902D-ACE6-4580-B356-F926C6A8DAD2}" srcOrd="1" destOrd="0" parTransId="{289495D1-DFBA-42BA-B2F1-73FFC0C0B797}" sibTransId="{F4D82822-DA74-464A-B6C8-FA4AD7F46B80}"/>
    <dgm:cxn modelId="{866F81F0-086A-4EED-9172-8F6FF7308FBC}" type="presOf" srcId="{55FF7CC1-E808-4356-9B97-715979F97A88}" destId="{696C5BF8-89B3-4368-8203-CCD2B2488F93}" srcOrd="2" destOrd="0" presId="urn:microsoft.com/office/officeart/2005/8/layout/gear1"/>
    <dgm:cxn modelId="{BE70C300-8C09-4215-956A-F3E9402D4135}" type="presParOf" srcId="{00A48786-3466-466D-96CE-6D3862DD0865}" destId="{9DA8FA2E-288F-4243-B71B-033C6CA0906B}" srcOrd="0" destOrd="0" presId="urn:microsoft.com/office/officeart/2005/8/layout/gear1"/>
    <dgm:cxn modelId="{D3F58FB5-26DB-41C1-99F1-05D744579589}" type="presParOf" srcId="{00A48786-3466-466D-96CE-6D3862DD0865}" destId="{EC739CB5-FF3B-47D1-A1CF-4133ED5220B3}" srcOrd="1" destOrd="0" presId="urn:microsoft.com/office/officeart/2005/8/layout/gear1"/>
    <dgm:cxn modelId="{63314616-289C-4ABD-91DD-537C0C52E9B1}" type="presParOf" srcId="{00A48786-3466-466D-96CE-6D3862DD0865}" destId="{CD43D24E-0430-426C-BA07-F97646230AAF}" srcOrd="2" destOrd="0" presId="urn:microsoft.com/office/officeart/2005/8/layout/gear1"/>
    <dgm:cxn modelId="{F6013F3D-D6D6-43D6-945D-A6F895FB5406}" type="presParOf" srcId="{00A48786-3466-466D-96CE-6D3862DD0865}" destId="{6E65A63E-D5E3-4372-8878-709128C805D7}" srcOrd="3" destOrd="0" presId="urn:microsoft.com/office/officeart/2005/8/layout/gear1"/>
    <dgm:cxn modelId="{AD44A3F8-93B6-4AB6-B8B9-50F452E6CAD0}" type="presParOf" srcId="{00A48786-3466-466D-96CE-6D3862DD0865}" destId="{ADDABB43-B53A-407F-BD61-83E6D0069DBB}" srcOrd="4" destOrd="0" presId="urn:microsoft.com/office/officeart/2005/8/layout/gear1"/>
    <dgm:cxn modelId="{FEC09F1B-FB5D-45CD-937A-A7564CF3CA18}" type="presParOf" srcId="{00A48786-3466-466D-96CE-6D3862DD0865}" destId="{CE4DDB82-E2E0-4906-A94E-D56B58788781}" srcOrd="5" destOrd="0" presId="urn:microsoft.com/office/officeart/2005/8/layout/gear1"/>
    <dgm:cxn modelId="{CCD62683-74B8-4F34-8110-A4659B813C96}" type="presParOf" srcId="{00A48786-3466-466D-96CE-6D3862DD0865}" destId="{EB8CA8AE-3368-4071-8D6F-4A5E8CF90217}" srcOrd="6" destOrd="0" presId="urn:microsoft.com/office/officeart/2005/8/layout/gear1"/>
    <dgm:cxn modelId="{D4674B73-A2F4-45C7-9C92-CE2630B7C22F}" type="presParOf" srcId="{00A48786-3466-466D-96CE-6D3862DD0865}" destId="{0586F9AD-ED40-46E8-A05D-8B6F695AC085}" srcOrd="7" destOrd="0" presId="urn:microsoft.com/office/officeart/2005/8/layout/gear1"/>
    <dgm:cxn modelId="{C130FFF6-6D5F-40D6-B900-2421AC35A367}" type="presParOf" srcId="{00A48786-3466-466D-96CE-6D3862DD0865}" destId="{696C5BF8-89B3-4368-8203-CCD2B2488F93}" srcOrd="8" destOrd="0" presId="urn:microsoft.com/office/officeart/2005/8/layout/gear1"/>
    <dgm:cxn modelId="{8771E1E3-5F06-47EB-B0FF-FBF2FE088997}" type="presParOf" srcId="{00A48786-3466-466D-96CE-6D3862DD0865}" destId="{34A12B4B-786B-444F-A8C0-4FF3C491B4F6}" srcOrd="9" destOrd="0" presId="urn:microsoft.com/office/officeart/2005/8/layout/gear1"/>
    <dgm:cxn modelId="{C6F0BC91-73B2-42CB-914C-640E793AB07C}" type="presParOf" srcId="{00A48786-3466-466D-96CE-6D3862DD0865}" destId="{BE60433B-5ADB-462D-8BAB-A73D63B56B8D}" srcOrd="10" destOrd="0" presId="urn:microsoft.com/office/officeart/2005/8/layout/gear1"/>
    <dgm:cxn modelId="{AC970308-2B4C-432F-B144-952163A64AAB}" type="presParOf" srcId="{00A48786-3466-466D-96CE-6D3862DD0865}" destId="{391DA0F0-698F-429B-8331-0E76938B7E9B}" srcOrd="11" destOrd="0" presId="urn:microsoft.com/office/officeart/2005/8/layout/gear1"/>
    <dgm:cxn modelId="{F3D59CB3-86D3-4EFC-B0A0-F70054FAF77E}" type="presParOf" srcId="{00A48786-3466-466D-96CE-6D3862DD0865}" destId="{E3D9051B-D950-47AD-8F46-EE5E2EF24A0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8FA2E-288F-4243-B71B-033C6CA0906B}">
      <dsp:nvSpPr>
        <dsp:cNvPr id="0" name=""/>
        <dsp:cNvSpPr/>
      </dsp:nvSpPr>
      <dsp:spPr>
        <a:xfrm>
          <a:off x="3024616" y="2622417"/>
          <a:ext cx="3205176" cy="3205176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6500" kern="1200" dirty="0"/>
        </a:p>
      </dsp:txBody>
      <dsp:txXfrm>
        <a:off x="3668999" y="3373214"/>
        <a:ext cx="1916410" cy="1647527"/>
      </dsp:txXfrm>
    </dsp:sp>
    <dsp:sp modelId="{6E65A63E-D5E3-4372-8878-709128C805D7}">
      <dsp:nvSpPr>
        <dsp:cNvPr id="0" name=""/>
        <dsp:cNvSpPr/>
      </dsp:nvSpPr>
      <dsp:spPr>
        <a:xfrm>
          <a:off x="1159786" y="1864830"/>
          <a:ext cx="2331037" cy="2331037"/>
        </a:xfrm>
        <a:prstGeom prst="gear6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6500" kern="1200" dirty="0">
            <a:latin typeface="HGP創英角ｺﾞｼｯｸUB" pitchFamily="50" charset="-128"/>
            <a:ea typeface="HGP創英角ｺﾞｼｯｸUB" pitchFamily="50" charset="-128"/>
          </a:endParaRPr>
        </a:p>
      </dsp:txBody>
      <dsp:txXfrm>
        <a:off x="1746632" y="2455222"/>
        <a:ext cx="1157345" cy="1150253"/>
      </dsp:txXfrm>
    </dsp:sp>
    <dsp:sp modelId="{EB8CA8AE-3368-4071-8D6F-4A5E8CF90217}">
      <dsp:nvSpPr>
        <dsp:cNvPr id="0" name=""/>
        <dsp:cNvSpPr/>
      </dsp:nvSpPr>
      <dsp:spPr>
        <a:xfrm rot="20700000">
          <a:off x="2465405" y="256652"/>
          <a:ext cx="2283941" cy="2283941"/>
        </a:xfrm>
        <a:prstGeom prst="gear6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6500" kern="1200" dirty="0"/>
        </a:p>
      </dsp:txBody>
      <dsp:txXfrm rot="-20700000">
        <a:off x="2966340" y="757587"/>
        <a:ext cx="1282070" cy="1282070"/>
      </dsp:txXfrm>
    </dsp:sp>
    <dsp:sp modelId="{BE60433B-5ADB-462D-8BAB-A73D63B56B8D}">
      <dsp:nvSpPr>
        <dsp:cNvPr id="0" name=""/>
        <dsp:cNvSpPr/>
      </dsp:nvSpPr>
      <dsp:spPr>
        <a:xfrm>
          <a:off x="2796489" y="2128265"/>
          <a:ext cx="4102626" cy="4102626"/>
        </a:xfrm>
        <a:prstGeom prst="circularArrow">
          <a:avLst>
            <a:gd name="adj1" fmla="val 4688"/>
            <a:gd name="adj2" fmla="val 299029"/>
            <a:gd name="adj3" fmla="val 2545043"/>
            <a:gd name="adj4" fmla="val 15800413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1DA0F0-698F-429B-8331-0E76938B7E9B}">
      <dsp:nvSpPr>
        <dsp:cNvPr id="0" name=""/>
        <dsp:cNvSpPr/>
      </dsp:nvSpPr>
      <dsp:spPr>
        <a:xfrm>
          <a:off x="746963" y="1342050"/>
          <a:ext cx="2980814" cy="298081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D9051B-D950-47AD-8F46-EE5E2EF24A0E}">
      <dsp:nvSpPr>
        <dsp:cNvPr id="0" name=""/>
        <dsp:cNvSpPr/>
      </dsp:nvSpPr>
      <dsp:spPr>
        <a:xfrm>
          <a:off x="1937106" y="-250626"/>
          <a:ext cx="3213918" cy="321391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D1B01-E164-49F8-94CE-18F0E60E5202}" type="datetimeFigureOut">
              <a:rPr kumimoji="1" lang="ja-JP" altLang="en-US" smtClean="0"/>
              <a:t>2015/1/29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A4E2B-374C-49C4-A657-1D270293F5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3925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608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1BB3940-FE0E-430E-9C71-EC30AE18955F}" type="slidenum">
              <a:rPr lang="ja-JP" altLang="en-US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ja-JP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789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1749-35C5-4970-B729-8424E1C4C5C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6949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710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0EB0B237-2920-476E-9770-1470211DBAEE}" type="slidenum">
              <a:rPr lang="ja-JP" altLang="en-US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ja-JP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603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5120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D36A59C-FF0A-4BA6-BE62-8822495C7505}" type="slidenum">
              <a:rPr lang="ja-JP" altLang="en-US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ja-JP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11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1749-35C5-4970-B729-8424E1C4C5C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4158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1749-35C5-4970-B729-8424E1C4C5CC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6051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A4E2B-374C-49C4-A657-1D270293F59D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877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735A-1B4B-4E3C-9E4A-DC867133B26E}" type="datetimeFigureOut">
              <a:rPr kumimoji="1" lang="ja-JP" altLang="en-US" smtClean="0"/>
              <a:t>2015/1/29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9CF-4890-4FED-9679-737F063EC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9541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735A-1B4B-4E3C-9E4A-DC867133B26E}" type="datetimeFigureOut">
              <a:rPr kumimoji="1" lang="ja-JP" altLang="en-US" smtClean="0"/>
              <a:t>2015/1/29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9CF-4890-4FED-9679-737F063EC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738126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1401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7784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193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58597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3722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44887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5449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8425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47532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33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735A-1B4B-4E3C-9E4A-DC867133B26E}" type="datetimeFigureOut">
              <a:rPr kumimoji="1" lang="ja-JP" altLang="en-US" smtClean="0"/>
              <a:t>2015/1/29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9CF-4890-4FED-9679-737F063EC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7733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9044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6173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108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8112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2860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98337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94595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70650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00672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051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43187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8864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5382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39854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3156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76235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7443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4659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15715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85192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18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10935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54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41641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51899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00438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52347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21181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61070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38787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07514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395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7772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0014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24307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7590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861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16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074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61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870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30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735A-1B4B-4E3C-9E4A-DC867133B26E}" type="datetimeFigureOut">
              <a:rPr kumimoji="1" lang="ja-JP" altLang="en-US" smtClean="0"/>
              <a:t>2015/1/29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9CF-4890-4FED-9679-737F063EC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939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379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986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74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02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472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287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32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685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142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88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735A-1B4B-4E3C-9E4A-DC867133B26E}" type="datetimeFigureOut">
              <a:rPr kumimoji="1" lang="ja-JP" altLang="en-US" smtClean="0"/>
              <a:t>2015/1/29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9CF-4890-4FED-9679-737F063EC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5696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3438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834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0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9674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2602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004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8206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112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78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62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735A-1B4B-4E3C-9E4A-DC867133B26E}" type="datetimeFigureOut">
              <a:rPr kumimoji="1" lang="ja-JP" altLang="en-US" smtClean="0"/>
              <a:t>2015/1/29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9CF-4890-4FED-9679-737F063EC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62191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2871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776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87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1112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09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618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2993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6031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775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428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735A-1B4B-4E3C-9E4A-DC867133B26E}" type="datetimeFigureOut">
              <a:rPr kumimoji="1" lang="ja-JP" altLang="en-US" smtClean="0"/>
              <a:t>2015/1/29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9CF-4890-4FED-9679-737F063EC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2848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647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0165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8365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6626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1662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994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746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141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407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7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735A-1B4B-4E3C-9E4A-DC867133B26E}" type="datetimeFigureOut">
              <a:rPr kumimoji="1" lang="ja-JP" altLang="en-US" smtClean="0"/>
              <a:t>2015/1/29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9CF-4890-4FED-9679-737F063EC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88963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416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479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4043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359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1739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870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2151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935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437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735A-1B4B-4E3C-9E4A-DC867133B26E}" type="datetimeFigureOut">
              <a:rPr kumimoji="1" lang="ja-JP" altLang="en-US" smtClean="0"/>
              <a:t>2015/1/29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9CF-4890-4FED-9679-737F063EC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29430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8281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6456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7095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832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540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58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5255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6375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9882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55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735A-1B4B-4E3C-9E4A-DC867133B26E}" type="datetimeFigureOut">
              <a:rPr kumimoji="1" lang="ja-JP" altLang="en-US" smtClean="0"/>
              <a:t>2015/1/29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9CF-4890-4FED-9679-737F063EC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60120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7372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97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2280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01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418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269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359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357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3956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821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735A-1B4B-4E3C-9E4A-DC867133B26E}" type="datetimeFigureOut">
              <a:rPr kumimoji="1" lang="ja-JP" altLang="en-US" smtClean="0"/>
              <a:t>2015/1/29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9CF-4890-4FED-9679-737F063EC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63694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6838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2427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1764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1155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765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351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926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234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7204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20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8735A-1B4B-4E3C-9E4A-DC867133B26E}" type="datetimeFigureOut">
              <a:rPr kumimoji="1" lang="ja-JP" altLang="en-US" smtClean="0"/>
              <a:t>2015/1/29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249CF-4890-4FED-9679-737F063EC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325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07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50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5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08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94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75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79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6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02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2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60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0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794" y="-28575"/>
            <a:ext cx="9173206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AMU\Desktop\ケア・カフェ\タイトル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88" y="821758"/>
            <a:ext cx="4938411" cy="2062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818173" y="3734906"/>
            <a:ext cx="799097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＊</a:t>
            </a:r>
            <a:r>
              <a:rPr lang="en-US" altLang="ja-JP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Take a seat wherever you like.</a:t>
            </a:r>
          </a:p>
          <a:p>
            <a:endParaRPr kumimoji="1" lang="en-US" altLang="ja-JP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  <a:p>
            <a:r>
              <a:rPr lang="ja-JP" alt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＊</a:t>
            </a:r>
            <a:r>
              <a:rPr lang="en-US" altLang="ja-JP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Bring drinks and snacks</a:t>
            </a:r>
            <a:endParaRPr lang="en-US" altLang="ja-JP" sz="2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  <a:p>
            <a:endParaRPr kumimoji="1" lang="en-US" altLang="ja-JP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  <a:p>
            <a:r>
              <a:rPr lang="ja-JP" alt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＊</a:t>
            </a:r>
            <a:r>
              <a:rPr lang="en-US" altLang="ja-JP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Relax </a:t>
            </a:r>
            <a:r>
              <a:rPr lang="en-US" altLang="ja-JP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and </a:t>
            </a:r>
            <a:r>
              <a:rPr lang="en-US" altLang="ja-JP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enjoy</a:t>
            </a:r>
            <a:endParaRPr kumimoji="1" lang="ja-JP" alt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0538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894475" y="2492897"/>
            <a:ext cx="6361998" cy="17235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P丸ゴシック体M" panose="020B0600010101010101" pitchFamily="50" charset="-128"/>
              </a:rPr>
              <a:t>MVS</a:t>
            </a:r>
          </a:p>
          <a:p>
            <a:r>
              <a:rPr lang="en-US" altLang="ja-JP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P丸ゴシック体M" panose="020B0600010101010101" pitchFamily="50" charset="-128"/>
              </a:rPr>
              <a:t>most valuable </a:t>
            </a:r>
            <a:r>
              <a:rPr lang="en-US" altLang="ja-JP" sz="40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P丸ゴシック体M" panose="020B0600010101010101" pitchFamily="50" charset="-128"/>
              </a:rPr>
              <a:t>soudan</a:t>
            </a:r>
            <a:r>
              <a:rPr lang="en-US" altLang="ja-JP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P丸ゴシック体M" panose="020B0600010101010101" pitchFamily="50" charset="-128"/>
              </a:rPr>
              <a:t>/</a:t>
            </a:r>
            <a:r>
              <a:rPr lang="en-US" altLang="ja-JP" sz="40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P丸ゴシック体M" panose="020B0600010101010101" pitchFamily="50" charset="-128"/>
              </a:rPr>
              <a:t>shitsumon</a:t>
            </a:r>
            <a:endParaRPr lang="en-US" altLang="ja-JP" sz="40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694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9858">
            <a:off x="2119755" y="1675703"/>
            <a:ext cx="3986929" cy="117614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8766">
            <a:off x="5929955" y="2730424"/>
            <a:ext cx="4711713" cy="138995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511" y="3785317"/>
            <a:ext cx="4150478" cy="1224391"/>
          </a:xfrm>
          <a:prstGeom prst="rect">
            <a:avLst/>
          </a:prstGeom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2617918" y="4037443"/>
            <a:ext cx="4114800" cy="653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“Precise point”</a:t>
            </a: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 rot="885323">
            <a:off x="6069565" y="2958423"/>
            <a:ext cx="5169366" cy="1092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“Thank you for the talk”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21025406">
            <a:off x="2255009" y="1709404"/>
            <a:ext cx="3836811" cy="1054658"/>
          </a:xfrm>
        </p:spPr>
        <p:txBody>
          <a:bodyPr>
            <a:noAutofit/>
          </a:bodyPr>
          <a:lstStyle/>
          <a:p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“Great questions” </a:t>
            </a:r>
            <a:endParaRPr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1684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827">
            <a:off x="-869838" y="1001887"/>
            <a:ext cx="12789803" cy="8690314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6467060" y="4653139"/>
            <a:ext cx="5870713" cy="156966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altLang="ja-JP" sz="28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</a:endParaRPr>
          </a:p>
          <a:p>
            <a:r>
              <a:rPr lang="en-US" altLang="ja-JP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Special </a:t>
            </a:r>
            <a:r>
              <a:rPr lang="en-US" altLang="ja-JP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gift for the </a:t>
            </a:r>
            <a:r>
              <a:rPr lang="en-US" altLang="ja-JP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MVS</a:t>
            </a:r>
          </a:p>
          <a:p>
            <a:endParaRPr lang="en-US" altLang="ja-JP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708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156" y="-43079"/>
            <a:ext cx="10357213" cy="6901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3865" y="171438"/>
            <a:ext cx="5349252" cy="1756142"/>
          </a:xfrm>
        </p:spPr>
        <p:txBody>
          <a:bodyPr>
            <a:normAutofit/>
          </a:bodyPr>
          <a:lstStyle/>
          <a:p>
            <a:r>
              <a:rPr lang="en-US" altLang="ja-JP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itchFamily="2" charset="-79"/>
              </a:rPr>
              <a:t>Big piece of paper</a:t>
            </a:r>
            <a:endParaRPr lang="ja-JP" alt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haroni" pitchFamily="2" charset="-79"/>
            </a:endParaRPr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3865" y="1736976"/>
            <a:ext cx="8435280" cy="390944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Start writing (drawing)!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Write </a:t>
            </a:r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anything you want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　</a:t>
            </a:r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- Contents </a:t>
            </a:r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of the conversation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　</a:t>
            </a:r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- Any </a:t>
            </a:r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ideas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　</a:t>
            </a:r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- Any </a:t>
            </a:r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scribbles or doodles</a:t>
            </a:r>
          </a:p>
        </p:txBody>
      </p:sp>
    </p:spTree>
    <p:extLst>
      <p:ext uri="{BB962C8B-B14F-4D97-AF65-F5344CB8AC3E}">
        <p14:creationId xmlns:p14="http://schemas.microsoft.com/office/powerpoint/2010/main" val="359261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766" y="529282"/>
            <a:ext cx="10298806" cy="6855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9102" y="929332"/>
            <a:ext cx="4475648" cy="1325563"/>
          </a:xfrm>
        </p:spPr>
        <p:txBody>
          <a:bodyPr>
            <a:normAutofit/>
          </a:bodyPr>
          <a:lstStyle/>
          <a:p>
            <a:r>
              <a:rPr lang="en-US" altLang="ja-JP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itchFamily="2" charset="-79"/>
              </a:rPr>
              <a:t>The table host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haroni" pitchFamily="2" charset="-79"/>
            </a:endParaRPr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9102" y="2654945"/>
            <a:ext cx="10491063" cy="6323271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1 table host per table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The </a:t>
            </a:r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table host should stay at the table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　</a:t>
            </a:r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- He/she </a:t>
            </a:r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does not have to lead the conversation.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　</a:t>
            </a:r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-</a:t>
            </a: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 </a:t>
            </a:r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He/she </a:t>
            </a:r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explains the Chat 1 theme at Chat 2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　</a:t>
            </a:r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- It </a:t>
            </a:r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would be a good idea to offer topics.</a:t>
            </a:r>
            <a:endParaRPr lang="en-US" altLang="ja-JP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>
              <a:lnSpc>
                <a:spcPct val="110000"/>
              </a:lnSpc>
            </a:pPr>
            <a:endParaRPr kumimoji="1"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375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087" y="650398"/>
            <a:ext cx="8446913" cy="6207602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77940" y="1117600"/>
            <a:ext cx="5442585" cy="1325563"/>
          </a:xfrm>
        </p:spPr>
        <p:txBody>
          <a:bodyPr>
            <a:normAutofit fontScale="90000"/>
          </a:bodyPr>
          <a:lstStyle/>
          <a:p>
            <a:r>
              <a:rPr lang="en-US" altLang="ja-JP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Raise your hands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7292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64302" y="2225803"/>
            <a:ext cx="3276278" cy="2290747"/>
          </a:xfrm>
        </p:spPr>
        <p:txBody>
          <a:bodyPr>
            <a:normAutofit/>
          </a:bodyPr>
          <a:lstStyle/>
          <a:p>
            <a:r>
              <a:rPr lang="en-US" altLang="ja-JP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</a:t>
            </a:r>
            <a:endParaRPr kumimoji="1" lang="ja-JP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825" y="365125"/>
            <a:ext cx="6625175" cy="6392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テキスト ボックス 4"/>
          <p:cNvSpPr txBox="1"/>
          <p:nvPr/>
        </p:nvSpPr>
        <p:spPr>
          <a:xfrm>
            <a:off x="6887873" y="2225803"/>
            <a:ext cx="39830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“Dementia”</a:t>
            </a:r>
            <a:endParaRPr kumimoji="1" lang="ja-JP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849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6769" y="0"/>
            <a:ext cx="10458111" cy="697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24083" y="126145"/>
            <a:ext cx="5431397" cy="1647056"/>
          </a:xfrm>
        </p:spPr>
        <p:txBody>
          <a:bodyPr>
            <a:normAutofit/>
          </a:bodyPr>
          <a:lstStyle/>
          <a:p>
            <a:r>
              <a:rPr kumimoji="1"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　　　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-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introduction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359679" y="531223"/>
            <a:ext cx="10502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</a:t>
            </a:r>
            <a:endParaRPr kumimoji="1" lang="ja-JP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20349" y="531222"/>
            <a:ext cx="19353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</a:t>
            </a:r>
            <a:endParaRPr kumimoji="1" lang="ja-JP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040380" y="1300663"/>
            <a:ext cx="94411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＊　</a:t>
            </a:r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Interview the person sitting next to you, your partner, for a minute</a:t>
            </a:r>
          </a:p>
          <a:p>
            <a:pPr lvl="1"/>
            <a:endParaRPr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lvl="1"/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＊　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Introduce </a:t>
            </a:r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your partner to the others at the table</a:t>
            </a:r>
          </a:p>
          <a:p>
            <a:pPr lvl="1"/>
            <a:endParaRPr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lvl="1"/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　　　　　　　　　</a:t>
            </a:r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　</a:t>
            </a: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　</a:t>
            </a:r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　</a:t>
            </a:r>
            <a:r>
              <a:rPr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What </a:t>
            </a:r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to introduce</a:t>
            </a:r>
            <a:endParaRPr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lvl="1"/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			</a:t>
            </a:r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　＊</a:t>
            </a: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　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Name </a:t>
            </a:r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and occupation</a:t>
            </a:r>
          </a:p>
          <a:p>
            <a:pPr lvl="1"/>
            <a:endParaRPr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lvl="1"/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　　　　　　　　　</a:t>
            </a:r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 　＊　“</a:t>
            </a: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”</a:t>
            </a:r>
          </a:p>
          <a:p>
            <a:pPr lvl="1"/>
            <a:endParaRPr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lvl="1"/>
            <a:endParaRPr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717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0305" y="141667"/>
            <a:ext cx="6375042" cy="3429000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Chat 1</a:t>
            </a:r>
            <a:endParaRPr lang="ja-JP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316" y="3026535"/>
            <a:ext cx="6796684" cy="3831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正方形/長方形 2"/>
          <p:cNvSpPr/>
          <p:nvPr/>
        </p:nvSpPr>
        <p:spPr>
          <a:xfrm>
            <a:off x="7452361" y="1045492"/>
            <a:ext cx="377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discussion about the theme</a:t>
            </a:r>
            <a:endParaRPr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878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457012" y="1281069"/>
            <a:ext cx="9356688" cy="475252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ja-JP" altLang="en-US" sz="3600" b="1" dirty="0" smtClean="0">
                <a:cs typeface="メイリオ" pitchFamily="50" charset="-128"/>
              </a:rPr>
              <a:t>*　</a:t>
            </a:r>
            <a:r>
              <a:rPr lang="en-US" altLang="ja-JP" sz="3600" b="1" dirty="0">
                <a:cs typeface="メイリオ" pitchFamily="50" charset="-128"/>
              </a:rPr>
              <a:t>Move to another table, the table host stays at the same table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ja-JP" sz="3600" b="1" dirty="0">
                <a:cs typeface="メイリオ" pitchFamily="50" charset="-128"/>
              </a:rPr>
              <a:t>*</a:t>
            </a:r>
            <a:r>
              <a:rPr lang="ja-JP" altLang="en-US" sz="3600" b="1" dirty="0">
                <a:cs typeface="メイリオ" pitchFamily="50" charset="-128"/>
              </a:rPr>
              <a:t>　</a:t>
            </a:r>
            <a:r>
              <a:rPr lang="en-US" altLang="ja-JP" sz="3600" b="1" dirty="0" smtClean="0">
                <a:cs typeface="メイリオ" pitchFamily="50" charset="-128"/>
              </a:rPr>
              <a:t>Don’t </a:t>
            </a:r>
            <a:r>
              <a:rPr lang="en-US" altLang="ja-JP" sz="3600" b="1" dirty="0">
                <a:cs typeface="メイリオ" pitchFamily="50" charset="-128"/>
              </a:rPr>
              <a:t>forget to bring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3600" b="1" dirty="0" smtClean="0">
                <a:cs typeface="メイリオ" pitchFamily="50" charset="-128"/>
              </a:rPr>
              <a:t>　　－</a:t>
            </a:r>
            <a:r>
              <a:rPr lang="en-US" altLang="ja-JP" sz="3600" b="1" dirty="0" smtClean="0">
                <a:cs typeface="メイリオ" pitchFamily="50" charset="-128"/>
              </a:rPr>
              <a:t>Coffee </a:t>
            </a:r>
            <a:r>
              <a:rPr lang="en-US" altLang="ja-JP" sz="3600" b="1" dirty="0">
                <a:cs typeface="メイリオ" pitchFamily="50" charset="-128"/>
              </a:rPr>
              <a:t>or other drinks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3600" b="1" dirty="0" smtClean="0">
                <a:cs typeface="メイリオ" pitchFamily="50" charset="-128"/>
              </a:rPr>
              <a:t>　　－</a:t>
            </a:r>
            <a:r>
              <a:rPr lang="en-US" altLang="ja-JP" sz="3600" b="1" dirty="0" smtClean="0">
                <a:cs typeface="メイリオ" pitchFamily="50" charset="-128"/>
              </a:rPr>
              <a:t>dessert </a:t>
            </a:r>
            <a:r>
              <a:rPr lang="en-US" altLang="ja-JP" sz="3600" b="1" dirty="0">
                <a:cs typeface="メイリオ" pitchFamily="50" charset="-128"/>
              </a:rPr>
              <a:t>or snacks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3600" b="1" dirty="0" smtClean="0">
                <a:cs typeface="メイリオ" pitchFamily="50" charset="-128"/>
              </a:rPr>
              <a:t>　　－</a:t>
            </a:r>
            <a:r>
              <a:rPr lang="en-US" altLang="ja-JP" sz="3600" b="1" dirty="0" smtClean="0">
                <a:cs typeface="メイリオ" pitchFamily="50" charset="-128"/>
              </a:rPr>
              <a:t>your smile</a:t>
            </a:r>
            <a:endParaRPr lang="en-US" altLang="ja-JP" sz="3600" b="1" dirty="0">
              <a:cs typeface="メイリオ" pitchFamily="50" charset="-128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ja-JP" sz="3600" b="1" dirty="0">
                <a:cs typeface="メイリオ" pitchFamily="50" charset="-128"/>
              </a:rPr>
              <a:t>*</a:t>
            </a:r>
            <a:r>
              <a:rPr lang="ja-JP" altLang="en-US" sz="3600" b="1" dirty="0">
                <a:cs typeface="メイリオ" pitchFamily="50" charset="-128"/>
              </a:rPr>
              <a:t>　</a:t>
            </a:r>
            <a:r>
              <a:rPr lang="en-US" altLang="ja-JP" sz="3600" b="1" dirty="0" smtClean="0">
                <a:cs typeface="メイリオ" pitchFamily="50" charset="-128"/>
              </a:rPr>
              <a:t>Introduce </a:t>
            </a:r>
            <a:r>
              <a:rPr lang="en-US" altLang="ja-JP" sz="3600" b="1" dirty="0">
                <a:cs typeface="メイリオ" pitchFamily="50" charset="-128"/>
              </a:rPr>
              <a:t>yourself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076" y="1850222"/>
            <a:ext cx="5193406" cy="446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5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14289" y="4371182"/>
            <a:ext cx="7877711" cy="1362075"/>
          </a:xfr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/>
            </a:r>
            <a:b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</a:b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When </a:t>
            </a:r>
            <a: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do you come up with </a:t>
            </a:r>
            <a:r>
              <a:rPr lang="en-US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new ideas</a:t>
            </a:r>
            <a: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?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76" y="2226044"/>
            <a:ext cx="3507213" cy="3507213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4000500" y="794883"/>
            <a:ext cx="81915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When </a:t>
            </a:r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you have nothing to do</a:t>
            </a:r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?</a:t>
            </a:r>
          </a:p>
          <a:p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When you are talking to your friends?</a:t>
            </a:r>
          </a:p>
          <a:p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When you are surrounded by nature?</a:t>
            </a:r>
          </a:p>
          <a:p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When you are bathing?</a:t>
            </a:r>
          </a:p>
          <a:p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Or when you are in the bathroom?</a:t>
            </a:r>
          </a:p>
        </p:txBody>
      </p:sp>
    </p:spTree>
    <p:extLst>
      <p:ext uri="{BB962C8B-B14F-4D97-AF65-F5344CB8AC3E}">
        <p14:creationId xmlns:p14="http://schemas.microsoft.com/office/powerpoint/2010/main" val="42996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17970" y="154546"/>
            <a:ext cx="6009878" cy="3429000"/>
          </a:xfr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Chat 2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52" y="3228515"/>
            <a:ext cx="6228184" cy="3510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正方形/長方形 2"/>
          <p:cNvSpPr/>
          <p:nvPr/>
        </p:nvSpPr>
        <p:spPr>
          <a:xfrm>
            <a:off x="6677864" y="4376694"/>
            <a:ext cx="5249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table host Introduces Chat 1 to each table, followed by discussion of the theme</a:t>
            </a:r>
          </a:p>
        </p:txBody>
      </p:sp>
    </p:spTree>
    <p:extLst>
      <p:ext uri="{BB962C8B-B14F-4D97-AF65-F5344CB8AC3E}">
        <p14:creationId xmlns:p14="http://schemas.microsoft.com/office/powerpoint/2010/main" val="39174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59542" y="3211686"/>
            <a:ext cx="6111685" cy="3429000"/>
          </a:xfr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Chat 3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8" y="115909"/>
            <a:ext cx="6137655" cy="3459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正方形/長方形 2"/>
          <p:cNvSpPr/>
          <p:nvPr/>
        </p:nvSpPr>
        <p:spPr>
          <a:xfrm>
            <a:off x="1054693" y="4748098"/>
            <a:ext cx="37736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 your opinions with the room</a:t>
            </a:r>
          </a:p>
        </p:txBody>
      </p:sp>
    </p:spTree>
    <p:extLst>
      <p:ext uri="{BB962C8B-B14F-4D97-AF65-F5344CB8AC3E}">
        <p14:creationId xmlns:p14="http://schemas.microsoft.com/office/powerpoint/2010/main" val="162698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894475" y="2492897"/>
            <a:ext cx="6361998" cy="17235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P丸ゴシック体M" panose="020B0600010101010101" pitchFamily="50" charset="-128"/>
              </a:rPr>
              <a:t>MVS</a:t>
            </a:r>
          </a:p>
          <a:p>
            <a:r>
              <a:rPr lang="en-US" altLang="ja-JP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P丸ゴシック体M" panose="020B0600010101010101" pitchFamily="50" charset="-128"/>
              </a:rPr>
              <a:t>most valuable </a:t>
            </a:r>
            <a:r>
              <a:rPr lang="en-US" altLang="ja-JP" sz="40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P丸ゴシック体M" panose="020B0600010101010101" pitchFamily="50" charset="-128"/>
              </a:rPr>
              <a:t>soudan</a:t>
            </a:r>
            <a:r>
              <a:rPr lang="en-US" altLang="ja-JP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P丸ゴシック体M" panose="020B0600010101010101" pitchFamily="50" charset="-128"/>
              </a:rPr>
              <a:t>/</a:t>
            </a:r>
            <a:r>
              <a:rPr lang="en-US" altLang="ja-JP" sz="40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P丸ゴシック体M" panose="020B0600010101010101" pitchFamily="50" charset="-128"/>
              </a:rPr>
              <a:t>shitsumon</a:t>
            </a:r>
            <a:endParaRPr lang="en-US" altLang="ja-JP" sz="40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34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1268" y="3029754"/>
            <a:ext cx="6048672" cy="3528392"/>
          </a:xfr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P丸ゴシック体M" panose="020B0600010101010101" pitchFamily="50" charset="-128"/>
              </a:rPr>
              <a:t>Chat 4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 P丸ゴシック体M" panose="020B0600010101010101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333" y="193183"/>
            <a:ext cx="6082748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テキスト ボックス 2"/>
          <p:cNvSpPr txBox="1"/>
          <p:nvPr/>
        </p:nvSpPr>
        <p:spPr>
          <a:xfrm>
            <a:off x="1681774" y="1138242"/>
            <a:ext cx="24096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</a:t>
            </a:r>
            <a:r>
              <a:rPr kumimoji="1" lang="ja-JP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altLang="ja-JP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  <a:endParaRPr kumimoji="1" lang="ja-JP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973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</p:spPr>
        <p:txBody>
          <a:bodyPr/>
          <a:lstStyle/>
          <a:p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Favor 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from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lang="en-US" altLang="ja-JP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Care</a:t>
            </a:r>
            <a:r>
              <a:rPr lang="en-US" altLang="ja-JP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☆Cafe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66750" y="1143189"/>
            <a:ext cx="10858500" cy="4277072"/>
          </a:xfrm>
        </p:spPr>
        <p:txBody>
          <a:bodyPr>
            <a:noAutofit/>
          </a:bodyPr>
          <a:lstStyle/>
          <a:p>
            <a:pPr>
              <a:buFont typeface="AR P丸ゴシック体M" panose="020B0600010101010101" pitchFamily="50" charset="-128"/>
              <a:buChar char="*"/>
            </a:pPr>
            <a:r>
              <a:rPr lang="en-US" altLang="ja-JP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Join our mailing list (Leave your business card or contact information)</a:t>
            </a:r>
          </a:p>
          <a:p>
            <a:pPr>
              <a:buFont typeface="AR P丸ゴシック体M" panose="020B0600010101010101" pitchFamily="50" charset="-128"/>
              <a:buChar char="*"/>
            </a:pPr>
            <a:r>
              <a:rPr lang="en-US" altLang="ja-JP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Notify </a:t>
            </a:r>
            <a:r>
              <a:rPr lang="en-US" altLang="ja-JP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us in advance about any Care Café related photo usage due to privacy issues.  </a:t>
            </a:r>
          </a:p>
          <a:p>
            <a:pPr>
              <a:buFont typeface="AR P丸ゴシック体M" panose="020B0600010101010101" pitchFamily="50" charset="-128"/>
              <a:buChar char="*"/>
            </a:pPr>
            <a:r>
              <a:rPr lang="en-US" altLang="ja-JP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Help </a:t>
            </a:r>
            <a:r>
              <a:rPr lang="en-US" altLang="ja-JP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us to clean up and return the items we used at Care Café.</a:t>
            </a:r>
          </a:p>
          <a:p>
            <a:pPr>
              <a:buFont typeface="AR P丸ゴシック体M" panose="020B0600010101010101" pitchFamily="50" charset="-128"/>
              <a:buChar char="*"/>
            </a:pPr>
            <a:r>
              <a:rPr lang="en-US" altLang="ja-JP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Let </a:t>
            </a:r>
            <a:r>
              <a:rPr lang="en-US" altLang="ja-JP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us </a:t>
            </a:r>
            <a:r>
              <a:rPr lang="en-US" altLang="ja-JP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tell </a:t>
            </a:r>
            <a:r>
              <a:rPr lang="en-US" altLang="ja-JP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you the information about the next Care Café.</a:t>
            </a:r>
          </a:p>
          <a:p>
            <a:pPr>
              <a:buFont typeface="AR P丸ゴシック体M" panose="020B0600010101010101" pitchFamily="50" charset="-128"/>
              <a:buChar char="*"/>
            </a:pPr>
            <a:r>
              <a:rPr lang="en-US" altLang="ja-JP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Let </a:t>
            </a:r>
            <a:r>
              <a:rPr lang="en-US" altLang="ja-JP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us know of any events you would like to advertise.</a:t>
            </a:r>
          </a:p>
          <a:p>
            <a:pPr>
              <a:buFont typeface="AR P丸ゴシック体M" panose="020B0600010101010101" pitchFamily="50" charset="-128"/>
              <a:buChar char="*"/>
            </a:pPr>
            <a:r>
              <a:rPr lang="en-US" altLang="ja-JP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Spread </a:t>
            </a:r>
            <a:r>
              <a:rPr lang="en-US" altLang="ja-JP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the word about us online or at work.</a:t>
            </a:r>
          </a:p>
          <a:p>
            <a:pPr>
              <a:buFont typeface="AR P丸ゴシック体M" panose="020B0600010101010101" pitchFamily="50" charset="-128"/>
              <a:buChar char="*"/>
            </a:pPr>
            <a:r>
              <a:rPr lang="en-US" altLang="ja-JP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Take </a:t>
            </a:r>
            <a:r>
              <a:rPr lang="en-US" altLang="ja-JP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any leftovers home.</a:t>
            </a:r>
          </a:p>
          <a:p>
            <a:pPr>
              <a:buFont typeface="AR P丸ゴシック体M" panose="020B0600010101010101" pitchFamily="50" charset="-128"/>
              <a:buChar char="*"/>
            </a:pPr>
            <a:r>
              <a:rPr lang="en-US" altLang="ja-JP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Donations </a:t>
            </a:r>
            <a:r>
              <a:rPr lang="en-US" altLang="ja-JP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are welcome to cover running costs such as rent and materials. 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5420261"/>
            <a:ext cx="12192000" cy="1323439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Thank </a:t>
            </a:r>
            <a:r>
              <a:rPr lang="en-US" altLang="ja-JP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you</a:t>
            </a:r>
          </a:p>
          <a:p>
            <a:pPr algn="ctr"/>
            <a:r>
              <a:rPr lang="en-US" altLang="ja-JP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for </a:t>
            </a:r>
            <a:r>
              <a:rPr lang="en-US" altLang="ja-JP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your attendance and participation.</a:t>
            </a:r>
            <a:endParaRPr lang="ja-JP" altLang="en-US" sz="4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348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914400"/>
            <a:ext cx="5852160" cy="1650505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/>
            </a:r>
            <a:b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</a:b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You </a:t>
            </a:r>
            <a: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want to have a </a:t>
            </a:r>
            <a:r>
              <a:rPr lang="en-US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“talk,” </a:t>
            </a:r>
            <a: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Where and When?</a:t>
            </a:r>
          </a:p>
        </p:txBody>
      </p:sp>
      <p:pic>
        <p:nvPicPr>
          <p:cNvPr id="5" name="コンテンツ プレースホルダ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761" y="1693886"/>
            <a:ext cx="3205485" cy="435133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330558" y="3182902"/>
            <a:ext cx="92706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When you walk past?</a:t>
            </a:r>
          </a:p>
          <a:p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When you are talking about other topics?</a:t>
            </a:r>
          </a:p>
          <a:p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When you go out drinking?</a:t>
            </a:r>
          </a:p>
          <a:p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When you are at a spa together?</a:t>
            </a:r>
          </a:p>
          <a:p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Or when you are at the café?</a:t>
            </a:r>
          </a:p>
        </p:txBody>
      </p:sp>
    </p:spTree>
    <p:extLst>
      <p:ext uri="{BB962C8B-B14F-4D97-AF65-F5344CB8AC3E}">
        <p14:creationId xmlns:p14="http://schemas.microsoft.com/office/powerpoint/2010/main" val="11996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-26738"/>
            <a:ext cx="6689668" cy="3977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29955" y="3968642"/>
            <a:ext cx="7691585" cy="2487136"/>
          </a:xfr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>
              <a:defRPr/>
            </a:pPr>
            <a:r>
              <a:rPr lang="en-US" altLang="ja-JP" sz="4000" b="1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</a:rPr>
              <a:t>You can exchange live ideas and create new ideas because we offer a place to engage in small talk as you would at </a:t>
            </a:r>
            <a:r>
              <a:rPr lang="en-US" altLang="ja-JP" sz="5300" b="1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</a:rPr>
              <a:t>a café</a:t>
            </a:r>
            <a:r>
              <a:rPr lang="en-US" altLang="ja-JP" sz="4000" b="1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</a:rPr>
              <a:t>.</a:t>
            </a:r>
            <a:endParaRPr lang="ja-JP" altLang="en-US" sz="2800" b="1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3863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19237"/>
            <a:ext cx="914400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6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231" y="298355"/>
            <a:ext cx="1665052" cy="166505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5021409"/>
            <a:ext cx="12192000" cy="154608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メイリオ" pitchFamily="50" charset="-128"/>
              </a:rPr>
              <a:t>The difference between </a:t>
            </a: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メイリオ" pitchFamily="50" charset="-128"/>
              </a:rPr>
              <a:t/>
            </a:r>
            <a:b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メイリオ" pitchFamily="50" charset="-128"/>
              </a:rPr>
            </a:b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メイリオ" pitchFamily="50" charset="-128"/>
              </a:rPr>
              <a:t>conventional </a:t>
            </a:r>
            <a:r>
              <a:rPr lang="en-US" altLang="ja-JP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メイリオ" pitchFamily="50" charset="-128"/>
              </a:rPr>
              <a:t>lectures and Care Café 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00136" y="593697"/>
            <a:ext cx="2911095" cy="961530"/>
          </a:xfrm>
        </p:spPr>
        <p:txBody>
          <a:bodyPr anchor="ctr">
            <a:normAutofit fontScale="92500" lnSpcReduction="10000"/>
          </a:bodyPr>
          <a:lstStyle/>
          <a:p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At conventional lectures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2957" y="1747055"/>
            <a:ext cx="4920594" cy="3082526"/>
          </a:xfrm>
          <a:noFill/>
          <a:ln w="76200">
            <a:noFill/>
          </a:ln>
          <a:effectLst>
            <a:softEdge rad="127000"/>
          </a:effectLst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en-US" altLang="ja-JP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Only the lecturer provides information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en-US" altLang="ja-JP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Nothing </a:t>
            </a:r>
            <a:r>
              <a:rPr lang="en-US" altLang="ja-JP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sticks in your memory later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en-US" altLang="ja-JP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It's </a:t>
            </a:r>
            <a:r>
              <a:rPr lang="en-US" altLang="ja-JP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difficult to ask questions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en-US" altLang="ja-JP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Current </a:t>
            </a:r>
            <a:r>
              <a:rPr lang="en-US" altLang="ja-JP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issues will never be solved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en-US" altLang="ja-JP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The </a:t>
            </a:r>
            <a:r>
              <a:rPr lang="en-US" altLang="ja-JP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audience's opinions are not reflected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en-US" altLang="ja-JP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You </a:t>
            </a:r>
            <a:r>
              <a:rPr lang="en-US" altLang="ja-JP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cannot make friends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852160" y="1763600"/>
            <a:ext cx="6099113" cy="3065981"/>
          </a:xfrm>
          <a:noFill/>
          <a:ln>
            <a:noFill/>
          </a:ln>
          <a:effectLst>
            <a:softEdge rad="127000"/>
          </a:effectLst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en-US" altLang="ja-JP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You can acquire a lot of information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en-US" altLang="ja-JP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You </a:t>
            </a:r>
            <a:r>
              <a:rPr lang="en-US" altLang="ja-JP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gain knowledge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en-US" altLang="ja-JP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You </a:t>
            </a:r>
            <a:r>
              <a:rPr lang="en-US" altLang="ja-JP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are free to ask as many questions as you like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en-US" altLang="ja-JP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You </a:t>
            </a:r>
            <a:r>
              <a:rPr lang="en-US" altLang="ja-JP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can help solve current issues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en-US" altLang="ja-JP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You </a:t>
            </a:r>
            <a:r>
              <a:rPr lang="en-US" altLang="ja-JP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can appreciate different points of view.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en-US" altLang="ja-JP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You </a:t>
            </a:r>
            <a:r>
              <a:rPr lang="en-US" altLang="ja-JP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can built face to face relationships.</a:t>
            </a:r>
          </a:p>
        </p:txBody>
      </p:sp>
      <p:pic>
        <p:nvPicPr>
          <p:cNvPr id="7" name="Picture 2" descr="C:\Users\AMU\Desktop\ケア・カフェ\カット_コーヒ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307" y="489232"/>
            <a:ext cx="1041486" cy="117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419" y="491694"/>
            <a:ext cx="3060450" cy="127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グループ化 8"/>
          <p:cNvGrpSpPr>
            <a:grpSpLocks/>
          </p:cNvGrpSpPr>
          <p:nvPr/>
        </p:nvGrpSpPr>
        <p:grpSpPr bwMode="auto">
          <a:xfrm>
            <a:off x="4408227" y="627797"/>
            <a:ext cx="7069540" cy="5827594"/>
            <a:chOff x="3294419" y="1196752"/>
            <a:chExt cx="5526630" cy="5112568"/>
          </a:xfrm>
        </p:grpSpPr>
        <p:graphicFrame>
          <p:nvGraphicFramePr>
            <p:cNvPr id="4" name="図表 3"/>
            <p:cNvGraphicFramePr/>
            <p:nvPr>
              <p:extLst/>
            </p:nvPr>
          </p:nvGraphicFramePr>
          <p:xfrm>
            <a:off x="3294419" y="1196752"/>
            <a:ext cx="5184576" cy="51125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テキスト ボックス 4"/>
            <p:cNvSpPr txBox="1">
              <a:spLocks noChangeArrowheads="1"/>
            </p:cNvSpPr>
            <p:nvPr/>
          </p:nvSpPr>
          <p:spPr bwMode="auto">
            <a:xfrm>
              <a:off x="5503461" y="2086745"/>
              <a:ext cx="1771434" cy="729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0" tIns="45715" rIns="91430" bIns="45715">
              <a:spAutoFit/>
            </a:bodyPr>
            <a:lstStyle/>
            <a:p>
              <a:pPr>
                <a:defRPr/>
              </a:pPr>
              <a:r>
                <a:rPr lang="en-US" altLang="ja-JP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HGP創英角ｺﾞｼｯｸUB" pitchFamily="50" charset="-128"/>
                </a:rPr>
                <a:t>Fun conversation</a:t>
              </a:r>
              <a:endParaRPr lang="ja-JP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創英角ｺﾞｼｯｸUB" pitchFamily="50" charset="-128"/>
              </a:endParaRPr>
            </a:p>
          </p:txBody>
        </p:sp>
        <p:sp>
          <p:nvSpPr>
            <p:cNvPr id="6" name="テキスト ボックス 5"/>
            <p:cNvSpPr txBox="1">
              <a:spLocks noChangeArrowheads="1"/>
            </p:cNvSpPr>
            <p:nvPr/>
          </p:nvSpPr>
          <p:spPr bwMode="auto">
            <a:xfrm>
              <a:off x="4413949" y="3519323"/>
              <a:ext cx="1943221" cy="729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0" tIns="45715" rIns="91430" bIns="45715">
              <a:spAutoFit/>
            </a:bodyPr>
            <a:lstStyle/>
            <a:p>
              <a:pPr>
                <a:defRPr/>
              </a:pPr>
              <a:r>
                <a:rPr lang="en-US" altLang="ja-JP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HGP創英角ｺﾞｼｯｸUB" pitchFamily="50" charset="-128"/>
                </a:rPr>
                <a:t>Equal relationships</a:t>
              </a:r>
            </a:p>
          </p:txBody>
        </p:sp>
        <p:sp>
          <p:nvSpPr>
            <p:cNvPr id="7" name="テキスト ボックス 6"/>
            <p:cNvSpPr txBox="1">
              <a:spLocks noChangeArrowheads="1"/>
            </p:cNvSpPr>
            <p:nvPr/>
          </p:nvSpPr>
          <p:spPr bwMode="auto">
            <a:xfrm>
              <a:off x="6023825" y="4414854"/>
              <a:ext cx="2797224" cy="94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0" tIns="45715" rIns="91430" bIns="45715">
              <a:spAutoFit/>
            </a:bodyPr>
            <a:lstStyle/>
            <a:p>
              <a:pPr>
                <a:defRPr/>
              </a:pPr>
              <a:r>
                <a:rPr lang="en-US" altLang="ja-JP" sz="3200" b="1" spc="-1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HGP創英角ｺﾞｼｯｸUB" pitchFamily="50" charset="-128"/>
                </a:rPr>
                <a:t>Open </a:t>
              </a:r>
              <a:r>
                <a:rPr lang="en-US" altLang="ja-JP" sz="3200" b="1" spc="-15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HGP創英角ｺﾞｼｯｸUB" pitchFamily="50" charset="-128"/>
                </a:rPr>
                <a:t>minded</a:t>
              </a:r>
            </a:p>
            <a:p>
              <a:pPr>
                <a:defRPr/>
              </a:pPr>
              <a:r>
                <a:rPr lang="en-US" altLang="ja-JP" sz="3200" b="1" spc="-15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HGP創英角ｺﾞｼｯｸUB" pitchFamily="50" charset="-128"/>
                </a:rPr>
                <a:t>opinions</a:t>
              </a:r>
              <a:endParaRPr lang="ja-JP" altLang="en-US" sz="32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創英角ｺﾞｼｯｸUB" pitchFamily="50" charset="-128"/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1378539" y="3136220"/>
            <a:ext cx="29036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Café effects</a:t>
            </a:r>
            <a:endParaRPr lang="en-US" altLang="ja-JP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76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8137" y="2554911"/>
            <a:ext cx="4032448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37560" y="897665"/>
            <a:ext cx="9107939" cy="1368152"/>
          </a:xfr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Building face to face relationships</a:t>
            </a:r>
            <a:b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</a:br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Offering  place where you can talk 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about </a:t>
            </a:r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different issues</a:t>
            </a:r>
          </a:p>
        </p:txBody>
      </p:sp>
    </p:spTree>
    <p:extLst>
      <p:ext uri="{BB962C8B-B14F-4D97-AF65-F5344CB8AC3E}">
        <p14:creationId xmlns:p14="http://schemas.microsoft.com/office/powerpoint/2010/main" val="6937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>
          <a:xfrm>
            <a:off x="-1326439" y="3837005"/>
            <a:ext cx="5976938" cy="1143000"/>
          </a:xfrm>
        </p:spPr>
        <p:txBody>
          <a:bodyPr/>
          <a:lstStyle/>
          <a:p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　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How to run</a:t>
            </a:r>
            <a:endParaRPr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12296" name="Picture 2" descr="C:\Users\AMU\AppData\Local\Microsoft\Windows\Temporary Internet Files\Content.Outlook\IXEFL20B\ケアカフェ_ロゴ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030" y="4980005"/>
            <a:ext cx="3810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タイトル 1"/>
          <p:cNvSpPr txBox="1">
            <a:spLocks/>
          </p:cNvSpPr>
          <p:nvPr/>
        </p:nvSpPr>
        <p:spPr>
          <a:xfrm>
            <a:off x="0" y="-27384"/>
            <a:ext cx="6096000" cy="34290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Chat1</a:t>
            </a:r>
          </a:p>
          <a:p>
            <a:r>
              <a:rPr lang="en-US" altLang="ja-JP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Free discussion about the theme</a:t>
            </a:r>
            <a:endParaRPr lang="ja-JP" alt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6096000" y="-27384"/>
            <a:ext cx="6096000" cy="34290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Chat2</a:t>
            </a:r>
          </a:p>
          <a:p>
            <a:r>
              <a:rPr lang="en-US" altLang="ja-JP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table host Introduces Chat 1 to each table, followed by discussion of the theme</a:t>
            </a: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6096000" y="3401616"/>
            <a:ext cx="6096000" cy="3456384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Chat3</a:t>
            </a:r>
          </a:p>
          <a:p>
            <a:r>
              <a:rPr lang="en-US" altLang="ja-JP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 your opinions with the room</a:t>
            </a:r>
            <a:endParaRPr lang="ja-JP" alt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874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485</Words>
  <Application>Microsoft Office PowerPoint</Application>
  <PresentationFormat>ワイド画面</PresentationFormat>
  <Paragraphs>112</Paragraphs>
  <Slides>24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13</vt:i4>
      </vt:variant>
      <vt:variant>
        <vt:lpstr>スライド タイトル</vt:lpstr>
      </vt:variant>
      <vt:variant>
        <vt:i4>24</vt:i4>
      </vt:variant>
    </vt:vector>
  </HeadingPairs>
  <TitlesOfParts>
    <vt:vector size="45" baseType="lpstr">
      <vt:lpstr>AR P丸ゴシック体M</vt:lpstr>
      <vt:lpstr>HGP創英角ｺﾞｼｯｸUB</vt:lpstr>
      <vt:lpstr>ＭＳ Ｐゴシック</vt:lpstr>
      <vt:lpstr>メイリオ</vt:lpstr>
      <vt:lpstr>Aharoni</vt:lpstr>
      <vt:lpstr>Arial</vt:lpstr>
      <vt:lpstr>Calibri</vt:lpstr>
      <vt:lpstr>Calibri Light</vt:lpstr>
      <vt:lpstr>Office テーマ</vt:lpstr>
      <vt:lpstr>Office ​​テーマ</vt:lpstr>
      <vt:lpstr>1_Office ​​テーマ</vt:lpstr>
      <vt:lpstr>2_Office ​​テーマ</vt:lpstr>
      <vt:lpstr>3_Office ​​テーマ</vt:lpstr>
      <vt:lpstr>4_Office ​​テーマ</vt:lpstr>
      <vt:lpstr>5_Office ​​テーマ</vt:lpstr>
      <vt:lpstr>6_Office ​​テーマ</vt:lpstr>
      <vt:lpstr>7_Office ​​テーマ</vt:lpstr>
      <vt:lpstr>8_Office ​​テーマ</vt:lpstr>
      <vt:lpstr>9_Office ​​テーマ</vt:lpstr>
      <vt:lpstr>10_Office ​​テーマ</vt:lpstr>
      <vt:lpstr>11_Office ​​テーマ</vt:lpstr>
      <vt:lpstr>PowerPoint プレゼンテーション</vt:lpstr>
      <vt:lpstr> When do you come up with new ideas?</vt:lpstr>
      <vt:lpstr> You want to have a “talk,” Where and When?</vt:lpstr>
      <vt:lpstr>You can exchange live ideas and create new ideas because we offer a place to engage in small talk as you would at a café.</vt:lpstr>
      <vt:lpstr>PowerPoint プレゼンテーション</vt:lpstr>
      <vt:lpstr>The difference between  conventional lectures and Care Café </vt:lpstr>
      <vt:lpstr>PowerPoint プレゼンテーション</vt:lpstr>
      <vt:lpstr>Building face to face relationships Offering  place where you can talk about different issues</vt:lpstr>
      <vt:lpstr>　How to run</vt:lpstr>
      <vt:lpstr>PowerPoint プレゼンテーション</vt:lpstr>
      <vt:lpstr>“Great questions” </vt:lpstr>
      <vt:lpstr>PowerPoint プレゼンテーション</vt:lpstr>
      <vt:lpstr>Big piece of paper</vt:lpstr>
      <vt:lpstr>The table host</vt:lpstr>
      <vt:lpstr>Raise your hands</vt:lpstr>
      <vt:lpstr>Theme</vt:lpstr>
      <vt:lpstr>　　　-introduction</vt:lpstr>
      <vt:lpstr>Chat 1</vt:lpstr>
      <vt:lpstr>PowerPoint プレゼンテーション</vt:lpstr>
      <vt:lpstr>Chat 2</vt:lpstr>
      <vt:lpstr>Chat 3</vt:lpstr>
      <vt:lpstr>PowerPoint プレゼンテーション</vt:lpstr>
      <vt:lpstr>Chat 4</vt:lpstr>
      <vt:lpstr>Favor from Care☆Cafe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Kenta Nagatsuka</dc:creator>
  <cp:lastModifiedBy>Kenta Nagatsuka</cp:lastModifiedBy>
  <cp:revision>39</cp:revision>
  <dcterms:created xsi:type="dcterms:W3CDTF">2014-12-28T23:34:56Z</dcterms:created>
  <dcterms:modified xsi:type="dcterms:W3CDTF">2015-01-29T03:33:43Z</dcterms:modified>
</cp:coreProperties>
</file>